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4"/>
  </p:notesMasterIdLst>
  <p:sldIdLst>
    <p:sldId id="261" r:id="rId2"/>
    <p:sldId id="262" r:id="rId3"/>
  </p:sldIdLst>
  <p:sldSz cx="7775575" cy="10907713"/>
  <p:notesSz cx="6735763" cy="9866313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MG2019H" initials="K" lastIdx="1" clrIdx="0">
    <p:extLst>
      <p:ext uri="{19B8F6BF-5375-455C-9EA6-DF929625EA0E}">
        <p15:presenceInfo xmlns:p15="http://schemas.microsoft.com/office/powerpoint/2012/main" userId="KMG2019H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098"/>
    <a:srgbClr val="ED6C00"/>
    <a:srgbClr val="F29A76"/>
    <a:srgbClr val="F6AB00"/>
    <a:srgbClr val="F19DAE"/>
    <a:srgbClr val="CD5D00"/>
    <a:srgbClr val="005BAC"/>
    <a:srgbClr val="906E30"/>
    <a:srgbClr val="A4723A"/>
    <a:srgbClr val="6647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63" autoAdjust="0"/>
    <p:restoredTop sz="94660"/>
  </p:normalViewPr>
  <p:slideViewPr>
    <p:cSldViewPr snapToGrid="0">
      <p:cViewPr>
        <p:scale>
          <a:sx n="100" d="100"/>
          <a:sy n="100" d="100"/>
        </p:scale>
        <p:origin x="888" y="-1830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18830" cy="495029"/>
          </a:xfrm>
          <a:prstGeom prst="rect">
            <a:avLst/>
          </a:prstGeom>
        </p:spPr>
        <p:txBody>
          <a:bodyPr vert="horz" lIns="90772" tIns="45387" rIns="90772" bIns="45387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7" y="1"/>
            <a:ext cx="2918830" cy="495029"/>
          </a:xfrm>
          <a:prstGeom prst="rect">
            <a:avLst/>
          </a:prstGeom>
        </p:spPr>
        <p:txBody>
          <a:bodyPr vert="horz" lIns="90772" tIns="45387" rIns="90772" bIns="45387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2023/5/24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81225" y="1231900"/>
            <a:ext cx="237331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72" tIns="45387" rIns="90772" bIns="4538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0"/>
          </a:xfrm>
          <a:prstGeom prst="rect">
            <a:avLst/>
          </a:prstGeom>
        </p:spPr>
        <p:txBody>
          <a:bodyPr vert="horz" lIns="90772" tIns="45387" rIns="90772" bIns="4538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288"/>
            <a:ext cx="2918830" cy="495028"/>
          </a:xfrm>
          <a:prstGeom prst="rect">
            <a:avLst/>
          </a:prstGeom>
        </p:spPr>
        <p:txBody>
          <a:bodyPr vert="horz" lIns="90772" tIns="45387" rIns="90772" bIns="45387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7" y="9371288"/>
            <a:ext cx="2918830" cy="495028"/>
          </a:xfrm>
          <a:prstGeom prst="rect">
            <a:avLst/>
          </a:prstGeom>
        </p:spPr>
        <p:txBody>
          <a:bodyPr vert="horz" lIns="90772" tIns="45387" rIns="90772" bIns="45387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5/24/2023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5/24/2023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5/24/2023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5/24/2023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5/24/2023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5/24/2023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5/24/2023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5/24/2023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5/24/2023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5/24/2023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5/24/2023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48B6268D-7C08-2734-038E-0526D800249F}"/>
              </a:ext>
            </a:extLst>
          </p:cNvPr>
          <p:cNvSpPr/>
          <p:nvPr/>
        </p:nvSpPr>
        <p:spPr>
          <a:xfrm>
            <a:off x="-1" y="9052812"/>
            <a:ext cx="7775575" cy="184833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A7B91D02-CB3F-A185-F6AB-48D6CFBA1B9E}"/>
              </a:ext>
            </a:extLst>
          </p:cNvPr>
          <p:cNvSpPr/>
          <p:nvPr/>
        </p:nvSpPr>
        <p:spPr>
          <a:xfrm>
            <a:off x="0" y="0"/>
            <a:ext cx="7775575" cy="353159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33" name="図 3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145" y="2307593"/>
            <a:ext cx="1518257" cy="1179532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348" y="5466837"/>
            <a:ext cx="3177012" cy="352685"/>
          </a:xfrm>
          <a:prstGeom prst="rect">
            <a:avLst/>
          </a:prstGeom>
        </p:spPr>
      </p:pic>
      <p:pic>
        <p:nvPicPr>
          <p:cNvPr id="36" name="図 3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5604" y="3679075"/>
            <a:ext cx="2884180" cy="815094"/>
          </a:xfrm>
          <a:prstGeom prst="rect">
            <a:avLst/>
          </a:prstGeom>
        </p:spPr>
      </p:pic>
      <p:pic>
        <p:nvPicPr>
          <p:cNvPr id="37" name="図 3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595" y="3679075"/>
            <a:ext cx="3020029" cy="815094"/>
          </a:xfrm>
          <a:prstGeom prst="rect">
            <a:avLst/>
          </a:prstGeom>
        </p:spPr>
      </p:pic>
      <p:pic>
        <p:nvPicPr>
          <p:cNvPr id="38" name="図 3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595" y="4601855"/>
            <a:ext cx="3020029" cy="815094"/>
          </a:xfrm>
          <a:prstGeom prst="rect">
            <a:avLst/>
          </a:prstGeom>
        </p:spPr>
      </p:pic>
      <p:pic>
        <p:nvPicPr>
          <p:cNvPr id="41" name="図 4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5604" y="4601855"/>
            <a:ext cx="2884180" cy="815094"/>
          </a:xfrm>
          <a:prstGeom prst="rect">
            <a:avLst/>
          </a:prstGeom>
        </p:spPr>
      </p:pic>
      <p:pic>
        <p:nvPicPr>
          <p:cNvPr id="32" name="図 3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459" y="657596"/>
            <a:ext cx="6900204" cy="553846"/>
          </a:xfrm>
          <a:prstGeom prst="rect">
            <a:avLst/>
          </a:prstGeom>
        </p:spPr>
      </p:pic>
      <p:sp>
        <p:nvSpPr>
          <p:cNvPr id="2" name="正方形/長方形 1"/>
          <p:cNvSpPr/>
          <p:nvPr/>
        </p:nvSpPr>
        <p:spPr>
          <a:xfrm>
            <a:off x="1037472" y="644325"/>
            <a:ext cx="60724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2800" dirty="0">
                <a:solidFill>
                  <a:srgbClr val="ED6C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10</a:t>
            </a:r>
            <a:r>
              <a:rPr lang="ja-JP" altLang="en-US" sz="2800" dirty="0">
                <a:solidFill>
                  <a:srgbClr val="ED6C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月スタート！！今からでも遅くない！</a:t>
            </a:r>
          </a:p>
        </p:txBody>
      </p:sp>
      <p:sp>
        <p:nvSpPr>
          <p:cNvPr id="3" name="正方形/長方形 2"/>
          <p:cNvSpPr/>
          <p:nvPr/>
        </p:nvSpPr>
        <p:spPr>
          <a:xfrm rot="-420000">
            <a:off x="403335" y="2415531"/>
            <a:ext cx="1374438" cy="91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200"/>
              </a:lnSpc>
            </a:pPr>
            <a:r>
              <a:rPr lang="ja-JP" altLang="en-US" sz="2600" dirty="0">
                <a:solidFill>
                  <a:srgbClr val="ED6C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無料</a:t>
            </a:r>
          </a:p>
          <a:p>
            <a:pPr algn="ctr">
              <a:lnSpc>
                <a:spcPts val="3200"/>
              </a:lnSpc>
            </a:pPr>
            <a:r>
              <a:rPr lang="ja-JP" altLang="en-US" sz="2600" dirty="0">
                <a:solidFill>
                  <a:srgbClr val="ED6C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相談会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1773417" y="2273686"/>
            <a:ext cx="5726838" cy="1105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800"/>
              </a:lnSpc>
            </a:pPr>
            <a:r>
              <a:rPr lang="en-US" altLang="ja-JP" sz="12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10</a:t>
            </a:r>
            <a:r>
              <a:rPr lang="ja-JP" altLang="en-US" sz="12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lang="en-US" altLang="ja-JP" sz="12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</a:t>
            </a:r>
            <a:r>
              <a:rPr lang="ja-JP" altLang="en-US" sz="12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の導入開始まであと少しとなったインボイス制度。まだまだ登録に悩んでいる方も多いと思います。そして登録を済ませたけども、準備ができてない方もおられると思います。開始まで待ったなしのインボイス制度の不安を解消し</a:t>
            </a:r>
            <a:r>
              <a:rPr lang="ja-JP" altLang="en-US" sz="1200" b="1" i="0" dirty="0">
                <a:solidFill>
                  <a:schemeClr val="bg1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事業に集中しましょう！</a:t>
            </a:r>
            <a:endParaRPr lang="ja-JP" altLang="en-US" sz="1200" b="1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653035" y="3659546"/>
            <a:ext cx="2838609" cy="810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ja-JP" altLang="en-US" sz="2500" dirty="0">
                <a:solidFill>
                  <a:srgbClr val="004098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登録したけど</a:t>
            </a:r>
            <a:endParaRPr lang="en-US" altLang="ja-JP" sz="2500" dirty="0">
              <a:solidFill>
                <a:srgbClr val="004098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2800"/>
              </a:lnSpc>
            </a:pPr>
            <a:r>
              <a:rPr lang="ja-JP" altLang="en-US" sz="2500" dirty="0">
                <a:solidFill>
                  <a:srgbClr val="004098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何を準備するの？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3792403" y="3659546"/>
            <a:ext cx="2657381" cy="810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ja-JP" altLang="en-US" sz="2500" dirty="0">
                <a:solidFill>
                  <a:srgbClr val="004098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うちの商売には</a:t>
            </a:r>
            <a:endParaRPr lang="en-US" altLang="ja-JP" sz="2500" dirty="0">
              <a:solidFill>
                <a:srgbClr val="004098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2800"/>
              </a:lnSpc>
            </a:pPr>
            <a:r>
              <a:rPr lang="ja-JP" altLang="en-US" sz="2500" dirty="0">
                <a:solidFill>
                  <a:srgbClr val="004098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どんな影響が？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653035" y="4586460"/>
            <a:ext cx="2838609" cy="810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ja-JP" altLang="en-US" sz="2500" dirty="0">
                <a:solidFill>
                  <a:srgbClr val="004098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いつまでに手続き</a:t>
            </a:r>
            <a:endParaRPr lang="en-US" altLang="ja-JP" sz="2500" dirty="0">
              <a:solidFill>
                <a:srgbClr val="004098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2800"/>
              </a:lnSpc>
            </a:pPr>
            <a:r>
              <a:rPr lang="ja-JP" altLang="en-US" sz="2500" dirty="0">
                <a:solidFill>
                  <a:srgbClr val="004098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すればいいの？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3792403" y="4586460"/>
            <a:ext cx="2657381" cy="810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ja-JP" altLang="en-US" sz="2500" dirty="0">
                <a:solidFill>
                  <a:srgbClr val="004098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経営への影響は</a:t>
            </a:r>
            <a:endParaRPr lang="en-US" altLang="ja-JP" sz="2500" dirty="0">
              <a:solidFill>
                <a:srgbClr val="004098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2800"/>
              </a:lnSpc>
            </a:pPr>
            <a:r>
              <a:rPr lang="ja-JP" altLang="en-US" sz="2500">
                <a:solidFill>
                  <a:srgbClr val="004098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何</a:t>
            </a:r>
            <a:r>
              <a:rPr lang="ja-JP" altLang="en-US" sz="2500" dirty="0">
                <a:solidFill>
                  <a:srgbClr val="004098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が</a:t>
            </a:r>
            <a:r>
              <a:rPr lang="ja-JP" altLang="en-US" sz="2500">
                <a:solidFill>
                  <a:srgbClr val="004098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あるの？</a:t>
            </a:r>
            <a:endParaRPr lang="ja-JP" altLang="en-US" sz="2500" dirty="0">
              <a:solidFill>
                <a:srgbClr val="004098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600622" y="5401195"/>
            <a:ext cx="28777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各地区参加定員６名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609328" y="6376142"/>
            <a:ext cx="74892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会場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605486" y="6754492"/>
            <a:ext cx="74892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講師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1706369" y="9005728"/>
            <a:ext cx="4368504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9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お問い合わせは、各支所へお願いします。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285716" y="9315823"/>
            <a:ext cx="701337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久米郡商工会</a:t>
            </a:r>
            <a:endParaRPr lang="en-US" altLang="ja-JP" sz="32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本　    部：</a:t>
            </a:r>
            <a:r>
              <a:rPr lang="en-US" altLang="ja-JP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0868-66-0033</a:t>
            </a:r>
            <a:r>
              <a:rPr lang="ja-JP" altLang="en-US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    </a:t>
            </a:r>
            <a:r>
              <a:rPr lang="ja-JP" altLang="en-US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旭 　支 　所：</a:t>
            </a:r>
            <a:r>
              <a:rPr lang="en-US" altLang="ja-JP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0867-27-2124</a:t>
            </a:r>
            <a:r>
              <a:rPr lang="ja-JP" altLang="en-US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en-US" altLang="ja-JP" sz="20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柵原支所：</a:t>
            </a:r>
            <a:r>
              <a:rPr lang="en-US" altLang="ja-JP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0868-62-0556</a:t>
            </a:r>
            <a:r>
              <a:rPr lang="ja-JP" altLang="en-US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  久米南支所：</a:t>
            </a:r>
            <a:r>
              <a:rPr lang="en-US" altLang="ja-JP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086-728-2829</a:t>
            </a:r>
            <a:r>
              <a:rPr lang="ja-JP" altLang="en-US" sz="3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842065D7-B545-4CEB-ABA2-1A6C968CC91C}"/>
              </a:ext>
            </a:extLst>
          </p:cNvPr>
          <p:cNvSpPr/>
          <p:nvPr/>
        </p:nvSpPr>
        <p:spPr>
          <a:xfrm>
            <a:off x="1090555" y="1127150"/>
            <a:ext cx="6032421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3600" b="1" dirty="0">
                <a:ln w="12700" cmpd="sng">
                  <a:noFill/>
                  <a:prstDash val="solid"/>
                </a:ln>
                <a:solidFill>
                  <a:schemeClr val="bg1"/>
                </a:solidFill>
                <a:ea typeface="游ゴシック" panose="020B0400000000000000" pitchFamily="50" charset="-128"/>
                <a:cs typeface="ＭＳ Ｐゴシック" panose="020B0600070205080204" pitchFamily="50" charset="-128"/>
              </a:rPr>
              <a:t>税理士による</a:t>
            </a:r>
            <a:r>
              <a:rPr lang="ja-JP" altLang="en-US" sz="4800" b="1" dirty="0">
                <a:ln w="12700" cmpd="sng">
                  <a:noFill/>
                  <a:prstDash val="solid"/>
                </a:ln>
                <a:solidFill>
                  <a:schemeClr val="bg1"/>
                </a:solidFill>
                <a:ea typeface="游ゴシック" panose="020B0400000000000000" pitchFamily="50" charset="-128"/>
                <a:cs typeface="ＭＳ Ｐゴシック" panose="020B0600070205080204" pitchFamily="50" charset="-128"/>
              </a:rPr>
              <a:t>インボイス</a:t>
            </a:r>
            <a:endParaRPr lang="en-US" altLang="ja-JP" sz="3600" b="1" dirty="0">
              <a:ln w="12700" cmpd="sng">
                <a:noFill/>
                <a:prstDash val="solid"/>
              </a:ln>
              <a:solidFill>
                <a:schemeClr val="bg1"/>
              </a:solidFill>
              <a:ea typeface="游ゴシック" panose="020B0400000000000000" pitchFamily="50" charset="-128"/>
              <a:cs typeface="ＭＳ Ｐゴシック" panose="020B0600070205080204" pitchFamily="50" charset="-128"/>
            </a:endParaRPr>
          </a:p>
          <a:p>
            <a:pPr algn="ctr"/>
            <a:r>
              <a:rPr lang="ja-JP" altLang="en-US" sz="3600" b="1" dirty="0">
                <a:ln w="12700" cmpd="sng">
                  <a:noFill/>
                  <a:prstDash val="solid"/>
                </a:ln>
                <a:solidFill>
                  <a:schemeClr val="bg1"/>
                </a:solidFill>
                <a:ea typeface="游ゴシック" panose="020B0400000000000000" pitchFamily="50" charset="-128"/>
                <a:cs typeface="ＭＳ Ｐゴシック" panose="020B0600070205080204" pitchFamily="50" charset="-128"/>
              </a:rPr>
              <a:t>個別相談会</a:t>
            </a:r>
            <a:endParaRPr lang="en-US" altLang="ja-JP" sz="3600" b="1" dirty="0">
              <a:ln w="12700" cmpd="sng">
                <a:noFill/>
                <a:prstDash val="solid"/>
              </a:ln>
              <a:solidFill>
                <a:schemeClr val="bg1"/>
              </a:solidFill>
              <a:ea typeface="游ゴシック" panose="020B0400000000000000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9D857082-E8FD-4182-B812-F34D4F977E7B}"/>
              </a:ext>
            </a:extLst>
          </p:cNvPr>
          <p:cNvSpPr/>
          <p:nvPr/>
        </p:nvSpPr>
        <p:spPr>
          <a:xfrm>
            <a:off x="639150" y="8443892"/>
            <a:ext cx="639263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裏面の申込書に必要事項を記入の上、７月７日（金）までに、各支所宛に</a:t>
            </a:r>
            <a:endParaRPr lang="en-US" altLang="ja-JP" sz="1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en-US" altLang="ja-JP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FAX</a:t>
            </a:r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又はお電話でお申し込みください。</a:t>
            </a:r>
            <a:endParaRPr lang="en-US" altLang="ja-JP" sz="1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49" name="図 48">
            <a:extLst>
              <a:ext uri="{FF2B5EF4-FFF2-40B4-BE49-F238E27FC236}">
                <a16:creationId xmlns:a16="http://schemas.microsoft.com/office/drawing/2014/main" id="{518FA3BA-B4BC-4499-AD0C-7C77E5DDE243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872" y="8240247"/>
            <a:ext cx="940411" cy="195999"/>
          </a:xfrm>
          <a:prstGeom prst="rect">
            <a:avLst/>
          </a:prstGeom>
        </p:spPr>
      </p:pic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68B95109-0E1D-4C0D-8E16-424C1ABA51D6}"/>
              </a:ext>
            </a:extLst>
          </p:cNvPr>
          <p:cNvSpPr/>
          <p:nvPr/>
        </p:nvSpPr>
        <p:spPr>
          <a:xfrm>
            <a:off x="639150" y="8174568"/>
            <a:ext cx="9028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申込方法</a:t>
            </a:r>
          </a:p>
        </p:txBody>
      </p:sp>
      <p:pic>
        <p:nvPicPr>
          <p:cNvPr id="20" name="図 19">
            <a:extLst>
              <a:ext uri="{FF2B5EF4-FFF2-40B4-BE49-F238E27FC236}">
                <a16:creationId xmlns:a16="http://schemas.microsoft.com/office/drawing/2014/main" id="{2D942907-89F5-32EE-A9C9-A00448A31DD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980170" y="4026292"/>
            <a:ext cx="1686292" cy="1878876"/>
          </a:xfrm>
          <a:prstGeom prst="rect">
            <a:avLst/>
          </a:prstGeom>
        </p:spPr>
      </p:pic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10F34333-57F1-792C-4AE2-BF14567781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3313399"/>
              </p:ext>
            </p:extLst>
          </p:nvPr>
        </p:nvGraphicFramePr>
        <p:xfrm>
          <a:off x="677476" y="5876765"/>
          <a:ext cx="6182995" cy="21282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36345">
                  <a:extLst>
                    <a:ext uri="{9D8B030D-6E8A-4147-A177-3AD203B41FA5}">
                      <a16:colId xmlns:a16="http://schemas.microsoft.com/office/drawing/2014/main" val="3909298787"/>
                    </a:ext>
                  </a:extLst>
                </a:gridCol>
                <a:gridCol w="1236345">
                  <a:extLst>
                    <a:ext uri="{9D8B030D-6E8A-4147-A177-3AD203B41FA5}">
                      <a16:colId xmlns:a16="http://schemas.microsoft.com/office/drawing/2014/main" val="2921225188"/>
                    </a:ext>
                  </a:extLst>
                </a:gridCol>
                <a:gridCol w="1236345">
                  <a:extLst>
                    <a:ext uri="{9D8B030D-6E8A-4147-A177-3AD203B41FA5}">
                      <a16:colId xmlns:a16="http://schemas.microsoft.com/office/drawing/2014/main" val="2384409861"/>
                    </a:ext>
                  </a:extLst>
                </a:gridCol>
                <a:gridCol w="1236980">
                  <a:extLst>
                    <a:ext uri="{9D8B030D-6E8A-4147-A177-3AD203B41FA5}">
                      <a16:colId xmlns:a16="http://schemas.microsoft.com/office/drawing/2014/main" val="2749968584"/>
                    </a:ext>
                  </a:extLst>
                </a:gridCol>
                <a:gridCol w="1236980">
                  <a:extLst>
                    <a:ext uri="{9D8B030D-6E8A-4147-A177-3AD203B41FA5}">
                      <a16:colId xmlns:a16="http://schemas.microsoft.com/office/drawing/2014/main" val="2237730920"/>
                    </a:ext>
                  </a:extLst>
                </a:gridCol>
              </a:tblGrid>
              <a:tr h="524035">
                <a:tc>
                  <a:txBody>
                    <a:bodyPr/>
                    <a:lstStyle/>
                    <a:p>
                      <a:pPr algn="ctr">
                        <a:tabLst>
                          <a:tab pos="858520" algn="ctr"/>
                        </a:tabLst>
                      </a:pPr>
                      <a:r>
                        <a:rPr lang="ja-JP" sz="1800" kern="100" dirty="0">
                          <a:effectLst/>
                        </a:rPr>
                        <a:t>開 催 日</a:t>
                      </a:r>
                      <a:endParaRPr lang="ja-JP" sz="16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858520" algn="ctr"/>
                        </a:tabLst>
                      </a:pPr>
                      <a:r>
                        <a:rPr lang="ja-JP" altLang="en-US" sz="1600" kern="100" dirty="0">
                          <a:effectLst/>
                        </a:rPr>
                        <a:t>７</a:t>
                      </a:r>
                      <a:r>
                        <a:rPr lang="ja-JP" altLang="ja-JP" sz="1600" kern="100" dirty="0">
                          <a:effectLst/>
                        </a:rPr>
                        <a:t>月</a:t>
                      </a:r>
                      <a:r>
                        <a:rPr lang="ja-JP" altLang="en-US" sz="1600" kern="100" dirty="0">
                          <a:effectLst/>
                        </a:rPr>
                        <a:t>２０</a:t>
                      </a:r>
                      <a:r>
                        <a:rPr lang="ja-JP" altLang="ja-JP" sz="1600" kern="100" dirty="0">
                          <a:effectLst/>
                        </a:rPr>
                        <a:t>日</a:t>
                      </a:r>
                      <a:endParaRPr lang="ja-JP" altLang="ja-JP" sz="1200" kern="100" dirty="0">
                        <a:effectLst/>
                      </a:endParaRPr>
                    </a:p>
                    <a:p>
                      <a:pPr algn="ctr">
                        <a:tabLst>
                          <a:tab pos="858520" algn="ctr"/>
                        </a:tabLst>
                      </a:pPr>
                      <a:r>
                        <a:rPr lang="ja-JP" altLang="ja-JP" sz="1600" kern="100" dirty="0">
                          <a:effectLst/>
                        </a:rPr>
                        <a:t>（</a:t>
                      </a:r>
                      <a:r>
                        <a:rPr lang="ja-JP" altLang="en-US" sz="1600" kern="100" dirty="0">
                          <a:effectLst/>
                        </a:rPr>
                        <a:t>木</a:t>
                      </a:r>
                      <a:r>
                        <a:rPr lang="ja-JP" altLang="ja-JP" sz="1600" kern="100" dirty="0">
                          <a:effectLst/>
                        </a:rPr>
                        <a:t>）</a:t>
                      </a:r>
                      <a:endParaRPr lang="ja-JP" alt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858520" algn="ctr"/>
                        </a:tabLst>
                      </a:pPr>
                      <a:r>
                        <a:rPr lang="ja-JP" altLang="en-US" sz="1600" kern="100" dirty="0">
                          <a:effectLst/>
                        </a:rPr>
                        <a:t>７</a:t>
                      </a:r>
                      <a:r>
                        <a:rPr lang="ja-JP" altLang="ja-JP" sz="1600" kern="100" dirty="0">
                          <a:effectLst/>
                        </a:rPr>
                        <a:t>月</a:t>
                      </a:r>
                      <a:r>
                        <a:rPr lang="ja-JP" altLang="en-US" sz="1600" kern="100" dirty="0">
                          <a:effectLst/>
                        </a:rPr>
                        <a:t>２１</a:t>
                      </a:r>
                      <a:r>
                        <a:rPr lang="ja-JP" altLang="ja-JP" sz="1600" kern="100" dirty="0">
                          <a:effectLst/>
                        </a:rPr>
                        <a:t>日</a:t>
                      </a:r>
                      <a:endParaRPr lang="ja-JP" altLang="ja-JP" sz="1200" kern="100" dirty="0">
                        <a:effectLst/>
                      </a:endParaRPr>
                    </a:p>
                    <a:p>
                      <a:pPr algn="ctr">
                        <a:tabLst>
                          <a:tab pos="858520" algn="ctr"/>
                        </a:tabLst>
                      </a:pPr>
                      <a:r>
                        <a:rPr lang="ja-JP" altLang="ja-JP" sz="1600" kern="100" dirty="0">
                          <a:effectLst/>
                        </a:rPr>
                        <a:t>（</a:t>
                      </a:r>
                      <a:r>
                        <a:rPr lang="ja-JP" altLang="en-US" sz="1600" kern="100" dirty="0">
                          <a:effectLst/>
                        </a:rPr>
                        <a:t>金</a:t>
                      </a:r>
                      <a:r>
                        <a:rPr lang="ja-JP" altLang="ja-JP" sz="1600" kern="100" dirty="0">
                          <a:effectLst/>
                        </a:rPr>
                        <a:t>）</a:t>
                      </a:r>
                      <a:endParaRPr lang="ja-JP" alt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858520" algn="ctr"/>
                        </a:tabLst>
                      </a:pPr>
                      <a:r>
                        <a:rPr lang="ja-JP" altLang="en-US" sz="1600" kern="100" dirty="0">
                          <a:effectLst/>
                        </a:rPr>
                        <a:t>７</a:t>
                      </a:r>
                      <a:r>
                        <a:rPr lang="ja-JP" altLang="ja-JP" sz="1600" kern="100" dirty="0">
                          <a:effectLst/>
                        </a:rPr>
                        <a:t>月</a:t>
                      </a:r>
                      <a:r>
                        <a:rPr lang="ja-JP" altLang="en-US" sz="1600" kern="100" dirty="0">
                          <a:effectLst/>
                        </a:rPr>
                        <a:t>２４</a:t>
                      </a:r>
                      <a:r>
                        <a:rPr lang="ja-JP" altLang="ja-JP" sz="1600" kern="100" dirty="0">
                          <a:effectLst/>
                        </a:rPr>
                        <a:t>日</a:t>
                      </a:r>
                      <a:endParaRPr lang="ja-JP" altLang="ja-JP" sz="1200" kern="100" dirty="0">
                        <a:effectLst/>
                      </a:endParaRPr>
                    </a:p>
                    <a:p>
                      <a:pPr algn="ctr">
                        <a:tabLst>
                          <a:tab pos="858520" algn="ctr"/>
                        </a:tabLst>
                      </a:pPr>
                      <a:r>
                        <a:rPr lang="ja-JP" altLang="ja-JP" sz="1600" kern="100" dirty="0">
                          <a:effectLst/>
                        </a:rPr>
                        <a:t>（</a:t>
                      </a:r>
                      <a:r>
                        <a:rPr lang="ja-JP" altLang="en-US" sz="1600" kern="100" dirty="0">
                          <a:effectLst/>
                        </a:rPr>
                        <a:t>月</a:t>
                      </a:r>
                      <a:r>
                        <a:rPr lang="ja-JP" altLang="ja-JP" sz="1600" kern="100" dirty="0">
                          <a:effectLst/>
                        </a:rPr>
                        <a:t>）</a:t>
                      </a:r>
                      <a:endParaRPr lang="ja-JP" alt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858520" algn="ctr"/>
                        </a:tabLst>
                      </a:pPr>
                      <a:r>
                        <a:rPr lang="ja-JP" altLang="en-US" sz="1600" kern="100" dirty="0">
                          <a:effectLst/>
                        </a:rPr>
                        <a:t>７</a:t>
                      </a:r>
                      <a:r>
                        <a:rPr lang="ja-JP" sz="1600" kern="100" dirty="0">
                          <a:effectLst/>
                        </a:rPr>
                        <a:t>月</a:t>
                      </a:r>
                      <a:r>
                        <a:rPr lang="ja-JP" altLang="en-US" sz="1600" kern="100" dirty="0">
                          <a:effectLst/>
                        </a:rPr>
                        <a:t>２６</a:t>
                      </a:r>
                      <a:r>
                        <a:rPr lang="ja-JP" sz="1600" kern="100" dirty="0">
                          <a:effectLst/>
                        </a:rPr>
                        <a:t>日</a:t>
                      </a:r>
                      <a:endParaRPr lang="ja-JP" sz="1200" kern="100" dirty="0">
                        <a:effectLst/>
                      </a:endParaRPr>
                    </a:p>
                    <a:p>
                      <a:pPr algn="ctr">
                        <a:tabLst>
                          <a:tab pos="858520" algn="ctr"/>
                        </a:tabLst>
                      </a:pPr>
                      <a:r>
                        <a:rPr lang="ja-JP" sz="1600" kern="100" dirty="0">
                          <a:effectLst/>
                        </a:rPr>
                        <a:t>（</a:t>
                      </a:r>
                      <a:r>
                        <a:rPr lang="ja-JP" altLang="en-US" sz="1600" kern="100" dirty="0">
                          <a:effectLst/>
                        </a:rPr>
                        <a:t>水</a:t>
                      </a:r>
                      <a:r>
                        <a:rPr lang="ja-JP" sz="1600" kern="100" dirty="0">
                          <a:effectLst/>
                        </a:rPr>
                        <a:t>）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75896167"/>
                  </a:ext>
                </a:extLst>
              </a:tr>
              <a:tr h="353695">
                <a:tc>
                  <a:txBody>
                    <a:bodyPr/>
                    <a:lstStyle/>
                    <a:p>
                      <a:pPr algn="ctr">
                        <a:tabLst>
                          <a:tab pos="858520" algn="ctr"/>
                        </a:tabLst>
                      </a:pPr>
                      <a:r>
                        <a:rPr lang="ja-JP" sz="1400" kern="100" dirty="0">
                          <a:effectLst/>
                        </a:rPr>
                        <a:t>時　　間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tabLst>
                          <a:tab pos="858520" algn="ctr"/>
                        </a:tabLst>
                      </a:pPr>
                      <a:r>
                        <a:rPr lang="ja-JP" sz="1400" kern="100" dirty="0">
                          <a:effectLst/>
                        </a:rPr>
                        <a:t>９：００～１６：００　（</a:t>
                      </a:r>
                      <a:r>
                        <a:rPr lang="en-US" altLang="ja-JP" sz="1400" kern="100" dirty="0">
                          <a:effectLst/>
                        </a:rPr>
                        <a:t>1</a:t>
                      </a:r>
                      <a:r>
                        <a:rPr lang="ja-JP" altLang="en-US" sz="1400" kern="100" dirty="0">
                          <a:effectLst/>
                        </a:rPr>
                        <a:t>事業所の</a:t>
                      </a:r>
                      <a:r>
                        <a:rPr lang="ja-JP" sz="1400" kern="100" dirty="0">
                          <a:effectLst/>
                        </a:rPr>
                        <a:t>相談時間約</a:t>
                      </a:r>
                      <a:r>
                        <a:rPr lang="ja-JP" altLang="en-US" sz="1400" kern="100" dirty="0">
                          <a:effectLst/>
                        </a:rPr>
                        <a:t>６０</a:t>
                      </a:r>
                      <a:r>
                        <a:rPr lang="ja-JP" sz="1400" kern="100" dirty="0">
                          <a:effectLst/>
                        </a:rPr>
                        <a:t>分</a:t>
                      </a:r>
                      <a:r>
                        <a:rPr lang="ja-JP" altLang="en-US" sz="1400" kern="100" dirty="0">
                          <a:effectLst/>
                        </a:rPr>
                        <a:t>程度</a:t>
                      </a:r>
                      <a:r>
                        <a:rPr lang="ja-JP" sz="1400" kern="100" dirty="0">
                          <a:effectLst/>
                        </a:rPr>
                        <a:t>）</a:t>
                      </a:r>
                      <a:endParaRPr lang="ja-JP" sz="11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3801843"/>
                  </a:ext>
                </a:extLst>
              </a:tr>
              <a:tr h="229395">
                <a:tc rowSpan="2">
                  <a:txBody>
                    <a:bodyPr/>
                    <a:lstStyle/>
                    <a:p>
                      <a:pPr algn="ctr">
                        <a:tabLst>
                          <a:tab pos="858520" algn="ctr"/>
                        </a:tabLst>
                      </a:pPr>
                      <a:r>
                        <a:rPr lang="ja-JP" sz="1400" kern="100" dirty="0">
                          <a:effectLst/>
                        </a:rPr>
                        <a:t>場　　所　　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tabLst>
                          <a:tab pos="858520" algn="ctr"/>
                        </a:tabLst>
                      </a:pPr>
                      <a:r>
                        <a:rPr lang="ja-JP" sz="1400" kern="100" dirty="0">
                          <a:effectLst/>
                        </a:rPr>
                        <a:t>久 米 郡 商 工 会</a:t>
                      </a:r>
                      <a:endParaRPr lang="ja-JP" sz="11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8778755"/>
                  </a:ext>
                </a:extLst>
              </a:tr>
              <a:tr h="56134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858520" algn="ctr"/>
                        </a:tabLst>
                      </a:pPr>
                      <a:r>
                        <a:rPr lang="ja-JP" altLang="ja-JP" sz="1200" kern="100" dirty="0">
                          <a:effectLst/>
                        </a:rPr>
                        <a:t>本部</a:t>
                      </a:r>
                      <a:endParaRPr lang="ja-JP" altLang="ja-JP" sz="1050" kern="100" dirty="0">
                        <a:effectLst/>
                      </a:endParaRPr>
                    </a:p>
                    <a:p>
                      <a:pPr algn="just">
                        <a:tabLst>
                          <a:tab pos="858520" algn="ctr"/>
                        </a:tabLst>
                      </a:pPr>
                      <a:r>
                        <a:rPr lang="ja-JP" altLang="ja-JP" sz="1100" kern="100" dirty="0">
                          <a:effectLst/>
                        </a:rPr>
                        <a:t>（美咲町</a:t>
                      </a:r>
                      <a:endParaRPr lang="ja-JP" altLang="ja-JP" sz="1050" kern="100" dirty="0">
                        <a:effectLst/>
                      </a:endParaRPr>
                    </a:p>
                    <a:p>
                      <a:pPr algn="ctr">
                        <a:tabLst>
                          <a:tab pos="858520" algn="ctr"/>
                        </a:tabLst>
                      </a:pPr>
                      <a:r>
                        <a:rPr lang="ja-JP" altLang="ja-JP" sz="1100" kern="100" dirty="0">
                          <a:effectLst/>
                        </a:rPr>
                        <a:t>原田</a:t>
                      </a:r>
                      <a:r>
                        <a:rPr lang="en-US" altLang="ja-JP" sz="1100" kern="100" dirty="0">
                          <a:effectLst/>
                        </a:rPr>
                        <a:t>1757-8</a:t>
                      </a:r>
                      <a:r>
                        <a:rPr lang="ja-JP" altLang="ja-JP" sz="1100" kern="100" dirty="0">
                          <a:effectLst/>
                        </a:rPr>
                        <a:t>）</a:t>
                      </a:r>
                      <a:endParaRPr lang="ja-JP" alt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858520" algn="ctr"/>
                        </a:tabLst>
                      </a:pPr>
                      <a:r>
                        <a:rPr lang="ja-JP" altLang="ja-JP" sz="1200" kern="100" dirty="0">
                          <a:effectLst/>
                        </a:rPr>
                        <a:t>柵原支所</a:t>
                      </a:r>
                      <a:endParaRPr lang="ja-JP" altLang="ja-JP" sz="1050" kern="100" dirty="0">
                        <a:effectLst/>
                      </a:endParaRPr>
                    </a:p>
                    <a:p>
                      <a:pPr algn="just">
                        <a:tabLst>
                          <a:tab pos="858520" algn="ctr"/>
                        </a:tabLst>
                      </a:pPr>
                      <a:r>
                        <a:rPr lang="ja-JP" altLang="ja-JP" sz="1100" kern="100" dirty="0">
                          <a:effectLst/>
                        </a:rPr>
                        <a:t>（美咲町</a:t>
                      </a:r>
                      <a:endParaRPr lang="ja-JP" altLang="ja-JP" sz="1050" kern="100" dirty="0">
                        <a:effectLst/>
                      </a:endParaRPr>
                    </a:p>
                    <a:p>
                      <a:pPr algn="ctr">
                        <a:tabLst>
                          <a:tab pos="858520" algn="ctr"/>
                        </a:tabLst>
                      </a:pPr>
                      <a:r>
                        <a:rPr lang="ja-JP" altLang="ja-JP" sz="1100" kern="100" dirty="0">
                          <a:effectLst/>
                        </a:rPr>
                        <a:t>久木</a:t>
                      </a:r>
                      <a:r>
                        <a:rPr lang="en-US" altLang="ja-JP" sz="1100" kern="100" dirty="0">
                          <a:effectLst/>
                        </a:rPr>
                        <a:t>210-9</a:t>
                      </a:r>
                      <a:r>
                        <a:rPr lang="ja-JP" altLang="ja-JP" sz="1100" kern="100" dirty="0">
                          <a:effectLst/>
                        </a:rPr>
                        <a:t>）</a:t>
                      </a:r>
                      <a:endParaRPr lang="ja-JP" alt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858520" algn="ctr"/>
                        </a:tabLst>
                      </a:pPr>
                      <a:r>
                        <a:rPr lang="ja-JP" altLang="ja-JP" sz="1200" kern="100" dirty="0">
                          <a:effectLst/>
                        </a:rPr>
                        <a:t>久米南支所</a:t>
                      </a:r>
                      <a:endParaRPr lang="ja-JP" altLang="ja-JP" sz="1050" kern="100" dirty="0">
                        <a:effectLst/>
                      </a:endParaRPr>
                    </a:p>
                    <a:p>
                      <a:pPr algn="just">
                        <a:tabLst>
                          <a:tab pos="858520" algn="ctr"/>
                        </a:tabLst>
                      </a:pPr>
                      <a:r>
                        <a:rPr lang="ja-JP" altLang="ja-JP" sz="1100" kern="100" dirty="0">
                          <a:effectLst/>
                        </a:rPr>
                        <a:t>（久米南町</a:t>
                      </a:r>
                      <a:endParaRPr lang="ja-JP" altLang="ja-JP" sz="1050" kern="100" dirty="0">
                        <a:effectLst/>
                      </a:endParaRPr>
                    </a:p>
                    <a:p>
                      <a:pPr indent="140335" algn="just">
                        <a:tabLst>
                          <a:tab pos="858520" algn="ctr"/>
                        </a:tabLst>
                      </a:pPr>
                      <a:r>
                        <a:rPr lang="ja-JP" altLang="ja-JP" sz="1100" kern="100" dirty="0">
                          <a:effectLst/>
                        </a:rPr>
                        <a:t>下弓削</a:t>
                      </a:r>
                      <a:r>
                        <a:rPr lang="en-US" altLang="ja-JP" sz="1100" kern="100" dirty="0">
                          <a:effectLst/>
                        </a:rPr>
                        <a:t>341-7</a:t>
                      </a:r>
                      <a:r>
                        <a:rPr lang="ja-JP" altLang="ja-JP" sz="1100" kern="100" dirty="0">
                          <a:effectLst/>
                        </a:rPr>
                        <a:t>）</a:t>
                      </a:r>
                      <a:endParaRPr lang="ja-JP" altLang="ja-JP" sz="1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858520" algn="ctr"/>
                        </a:tabLst>
                      </a:pPr>
                      <a:r>
                        <a:rPr lang="ja-JP" altLang="ja-JP" sz="1200" kern="100" dirty="0">
                          <a:effectLst/>
                        </a:rPr>
                        <a:t>旭支所</a:t>
                      </a:r>
                      <a:endParaRPr lang="ja-JP" altLang="ja-JP" sz="1050" kern="100" dirty="0">
                        <a:effectLst/>
                      </a:endParaRPr>
                    </a:p>
                    <a:p>
                      <a:pPr algn="just">
                        <a:tabLst>
                          <a:tab pos="858520" algn="ctr"/>
                        </a:tabLst>
                      </a:pPr>
                      <a:r>
                        <a:rPr lang="ja-JP" altLang="ja-JP" sz="1100" kern="100" dirty="0">
                          <a:effectLst/>
                        </a:rPr>
                        <a:t>（美咲町</a:t>
                      </a:r>
                      <a:endParaRPr lang="ja-JP" altLang="ja-JP" sz="1050" kern="100" dirty="0">
                        <a:effectLst/>
                      </a:endParaRPr>
                    </a:p>
                    <a:p>
                      <a:pPr algn="ctr">
                        <a:tabLst>
                          <a:tab pos="858520" algn="ctr"/>
                        </a:tabLst>
                      </a:pPr>
                      <a:r>
                        <a:rPr lang="ja-JP" altLang="ja-JP" sz="1100" kern="100" dirty="0">
                          <a:effectLst/>
                        </a:rPr>
                        <a:t>西川</a:t>
                      </a:r>
                      <a:r>
                        <a:rPr lang="en-US" altLang="ja-JP" sz="1100" kern="100" dirty="0">
                          <a:effectLst/>
                        </a:rPr>
                        <a:t>828</a:t>
                      </a:r>
                      <a:r>
                        <a:rPr lang="ja-JP" altLang="ja-JP" sz="1100" kern="100" dirty="0">
                          <a:effectLst/>
                        </a:rPr>
                        <a:t>）</a:t>
                      </a:r>
                      <a:endParaRPr lang="ja-JP" sz="11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73181587"/>
                  </a:ext>
                </a:extLst>
              </a:tr>
              <a:tr h="246380">
                <a:tc>
                  <a:txBody>
                    <a:bodyPr/>
                    <a:lstStyle/>
                    <a:p>
                      <a:pPr algn="ctr">
                        <a:tabLst>
                          <a:tab pos="858520" algn="ctr"/>
                        </a:tabLst>
                      </a:pPr>
                      <a:r>
                        <a:rPr lang="ja-JP" sz="1400" kern="100" dirty="0">
                          <a:effectLst/>
                        </a:rPr>
                        <a:t>内　　容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algn="just">
                        <a:tabLst>
                          <a:tab pos="858520" algn="ctr"/>
                        </a:tabLst>
                      </a:pPr>
                      <a:r>
                        <a:rPr lang="ja-JP" sz="1200" kern="100" dirty="0">
                          <a:effectLst/>
                        </a:rPr>
                        <a:t>・インボイスに関する相談</a:t>
                      </a:r>
                      <a:endParaRPr lang="ja-JP" sz="11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4384348"/>
                  </a:ext>
                </a:extLst>
              </a:tr>
              <a:tr h="164940">
                <a:tc>
                  <a:txBody>
                    <a:bodyPr/>
                    <a:lstStyle/>
                    <a:p>
                      <a:pPr algn="ctr">
                        <a:tabLst>
                          <a:tab pos="858520" algn="ctr"/>
                        </a:tabLst>
                      </a:pPr>
                      <a:r>
                        <a:rPr lang="ja-JP" sz="1400" kern="100" dirty="0">
                          <a:effectLst/>
                        </a:rPr>
                        <a:t>講　　師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858520" algn="ctr"/>
                        </a:tabLst>
                        <a:defRPr/>
                      </a:pPr>
                      <a:r>
                        <a:rPr lang="ja-JP" altLang="ja-JP" sz="1100" kern="100" dirty="0">
                          <a:effectLst/>
                        </a:rPr>
                        <a:t>香山泰良税理士</a:t>
                      </a:r>
                      <a:endParaRPr lang="ja-JP" alt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858520" algn="ctr"/>
                        </a:tabLst>
                        <a:defRPr/>
                      </a:pPr>
                      <a:r>
                        <a:rPr lang="ja-JP" altLang="ja-JP" sz="1100" kern="100" dirty="0">
                          <a:effectLst/>
                        </a:rPr>
                        <a:t>鍋島祐介税理士</a:t>
                      </a:r>
                      <a:endParaRPr lang="ja-JP" alt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858520" algn="ctr"/>
                        </a:tabLst>
                        <a:defRPr/>
                      </a:pPr>
                      <a:r>
                        <a:rPr lang="ja-JP" altLang="ja-JP" sz="1100" kern="100" dirty="0">
                          <a:effectLst/>
                        </a:rPr>
                        <a:t>安藤裕之税理士</a:t>
                      </a:r>
                      <a:endParaRPr lang="ja-JP" alt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858520" algn="ctr"/>
                        </a:tabLst>
                        <a:defRPr/>
                      </a:pPr>
                      <a:r>
                        <a:rPr lang="ja-JP" altLang="ja-JP" sz="1100" kern="100" dirty="0">
                          <a:effectLst/>
                        </a:rPr>
                        <a:t>日下　</a:t>
                      </a:r>
                      <a:r>
                        <a:rPr lang="ja-JP" altLang="ja-JP" sz="1100" kern="100">
                          <a:effectLst/>
                        </a:rPr>
                        <a:t>聡税理士</a:t>
                      </a:r>
                      <a:endParaRPr lang="ja-JP" alt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5521505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ECA5A37-6063-FFD3-9997-2C6B310E3532}"/>
              </a:ext>
            </a:extLst>
          </p:cNvPr>
          <p:cNvSpPr txBox="1"/>
          <p:nvPr/>
        </p:nvSpPr>
        <p:spPr>
          <a:xfrm>
            <a:off x="285646" y="257598"/>
            <a:ext cx="7046761" cy="401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事業環境変化対応型支援事業　</a:t>
            </a:r>
            <a:r>
              <a:rPr kumimoji="1" lang="ja-JP" altLang="en-US" sz="1400" dirty="0"/>
              <a:t>（主催：久米郡商工会、久米郡青色申告会）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79290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28"/>
          <p:cNvSpPr txBox="1">
            <a:spLocks noChangeArrowheads="1"/>
          </p:cNvSpPr>
          <p:nvPr/>
        </p:nvSpPr>
        <p:spPr bwMode="auto">
          <a:xfrm>
            <a:off x="638175" y="1482062"/>
            <a:ext cx="6353175" cy="23050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個別相談会申込書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FAX</a:t>
            </a:r>
            <a:r>
              <a:rPr kumimoji="0" lang="ja-JP" altLang="en-US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</a:t>
            </a:r>
            <a:r>
              <a:rPr kumimoji="0" lang="en-US" altLang="ja-JP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0868-66-0442</a:t>
            </a:r>
            <a:r>
              <a:rPr kumimoji="0" lang="ja-JP" altLang="en-US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（本部）</a:t>
            </a:r>
            <a:endParaRPr kumimoji="0" lang="ja-JP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</a:t>
            </a:r>
            <a:r>
              <a:rPr kumimoji="0" lang="en-US" altLang="ja-JP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0867-27-3631</a:t>
            </a:r>
            <a:r>
              <a:rPr kumimoji="0" lang="ja-JP" altLang="en-US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（旭）</a:t>
            </a:r>
            <a:endParaRPr kumimoji="0" lang="ja-JP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</a:t>
            </a:r>
            <a:r>
              <a:rPr kumimoji="0" lang="en-US" altLang="ja-JP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0868-62-1540</a:t>
            </a:r>
            <a:r>
              <a:rPr kumimoji="0" lang="ja-JP" altLang="en-US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（柵原）</a:t>
            </a:r>
            <a:endParaRPr kumimoji="0" lang="ja-JP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　</a:t>
            </a:r>
            <a:r>
              <a:rPr kumimoji="0" lang="en-US" altLang="ja-JP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086-728-2470</a:t>
            </a:r>
            <a:r>
              <a:rPr kumimoji="0" lang="ja-JP" altLang="en-US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（久米南）</a:t>
            </a:r>
            <a:endParaRPr kumimoji="0" lang="ja-JP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矢印: 上 1"/>
          <p:cNvSpPr/>
          <p:nvPr/>
        </p:nvSpPr>
        <p:spPr>
          <a:xfrm>
            <a:off x="3192549" y="518395"/>
            <a:ext cx="1089025" cy="627063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784225" y="5665788"/>
            <a:ext cx="7775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6775226"/>
              </p:ext>
            </p:extLst>
          </p:nvPr>
        </p:nvGraphicFramePr>
        <p:xfrm>
          <a:off x="638175" y="4105392"/>
          <a:ext cx="6705600" cy="2922953"/>
        </p:xfrm>
        <a:graphic>
          <a:graphicData uri="http://schemas.openxmlformats.org/drawingml/2006/table">
            <a:tbl>
              <a:tblPr firstRow="1" firstCol="1" bandRow="1"/>
              <a:tblGrid>
                <a:gridCol w="335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7699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438150" algn="l"/>
                          <a:tab pos="2879725" algn="ctr"/>
                        </a:tabLst>
                      </a:pPr>
                      <a:r>
                        <a:rPr lang="ja-JP" sz="1400" b="1" kern="100">
                          <a:effectLst/>
                          <a:latin typeface="Times New Roman" panose="02020603050405020304" pitchFamily="18" charset="0"/>
                          <a:ea typeface="HG丸ｺﾞｼｯｸM-PRO" panose="020F0600000000000000" pitchFamily="50" charset="-128"/>
                        </a:rPr>
                        <a:t>事業所名</a:t>
                      </a:r>
                      <a:endParaRPr lang="ja-JP" sz="100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54402" marR="544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438150" algn="l"/>
                          <a:tab pos="2879725" algn="ctr"/>
                        </a:tabLst>
                      </a:pPr>
                      <a:r>
                        <a:rPr lang="en-US" sz="1400" b="1" kern="100">
                          <a:effectLst/>
                          <a:latin typeface="HG丸ｺﾞｼｯｸM-PRO" panose="020F0600000000000000" pitchFamily="50" charset="-128"/>
                          <a:ea typeface="ＭＳ 明朝" panose="02020609040205080304" pitchFamily="17" charset="-128"/>
                        </a:rPr>
                        <a:t> </a:t>
                      </a:r>
                      <a:endParaRPr lang="ja-JP" sz="100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54402" marR="544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4265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438150" algn="l"/>
                          <a:tab pos="2879725" algn="ctr"/>
                        </a:tabLst>
                      </a:pPr>
                      <a:r>
                        <a:rPr lang="ja-JP" sz="1400" b="1" kern="100">
                          <a:effectLst/>
                          <a:latin typeface="Times New Roman" panose="02020603050405020304" pitchFamily="18" charset="0"/>
                          <a:ea typeface="HG丸ｺﾞｼｯｸM-PRO" panose="020F0600000000000000" pitchFamily="50" charset="-128"/>
                        </a:rPr>
                        <a:t>住　　所</a:t>
                      </a:r>
                      <a:endParaRPr lang="ja-JP" sz="100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54402" marR="544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438150" algn="l"/>
                          <a:tab pos="2879725" algn="ctr"/>
                        </a:tabLst>
                      </a:pPr>
                      <a:r>
                        <a:rPr lang="ja-JP" sz="1300" b="1" kern="100">
                          <a:effectLst/>
                          <a:latin typeface="Times New Roman" panose="02020603050405020304" pitchFamily="18" charset="0"/>
                          <a:ea typeface="HG丸ｺﾞｼｯｸM-PRO" panose="020F0600000000000000" pitchFamily="50" charset="-128"/>
                        </a:rPr>
                        <a:t>〒　　　</a:t>
                      </a:r>
                      <a:endParaRPr lang="ja-JP" sz="100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54402" marR="54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1639">
                <a:tc rowSpan="3"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438150" algn="l"/>
                          <a:tab pos="2879725" algn="ctr"/>
                        </a:tabLst>
                      </a:pPr>
                      <a:r>
                        <a:rPr lang="ja-JP" sz="1400" b="1" kern="100">
                          <a:effectLst/>
                          <a:latin typeface="Times New Roman" panose="02020603050405020304" pitchFamily="18" charset="0"/>
                          <a:ea typeface="HG丸ｺﾞｼｯｸM-PRO" panose="020F0600000000000000" pitchFamily="50" charset="-128"/>
                        </a:rPr>
                        <a:t>ご連絡先</a:t>
                      </a:r>
                      <a:endParaRPr lang="ja-JP" sz="100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54402" marR="544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438150" algn="l"/>
                          <a:tab pos="2879725" algn="ctr"/>
                        </a:tabLst>
                      </a:pPr>
                      <a:r>
                        <a:rPr lang="en-US" sz="1300" b="1" kern="100">
                          <a:effectLst/>
                          <a:latin typeface="HG丸ｺﾞｼｯｸM-PRO" panose="020F0600000000000000" pitchFamily="50" charset="-128"/>
                          <a:ea typeface="ＭＳ 明朝" panose="02020609040205080304" pitchFamily="17" charset="-128"/>
                        </a:rPr>
                        <a:t>TEL</a:t>
                      </a:r>
                      <a:r>
                        <a:rPr lang="ja-JP" sz="1300" b="1" kern="100">
                          <a:effectLst/>
                          <a:latin typeface="Times New Roman" panose="02020603050405020304" pitchFamily="18" charset="0"/>
                          <a:ea typeface="HG丸ｺﾞｼｯｸM-PRO" panose="020F0600000000000000" pitchFamily="50" charset="-128"/>
                        </a:rPr>
                        <a:t>　　　（　　　　）　　 ―</a:t>
                      </a:r>
                      <a:endParaRPr lang="ja-JP" sz="100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54402" marR="544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163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438150" algn="l"/>
                          <a:tab pos="2879725" algn="ctr"/>
                        </a:tabLst>
                      </a:pPr>
                      <a:r>
                        <a:rPr lang="en-US" sz="1300" b="1" kern="100">
                          <a:effectLst/>
                          <a:latin typeface="HG丸ｺﾞｼｯｸM-PRO" panose="020F0600000000000000" pitchFamily="50" charset="-128"/>
                          <a:ea typeface="ＭＳ 明朝" panose="02020609040205080304" pitchFamily="17" charset="-128"/>
                        </a:rPr>
                        <a:t>FAX</a:t>
                      </a:r>
                      <a:r>
                        <a:rPr lang="ja-JP" sz="1300" b="1" kern="100">
                          <a:effectLst/>
                          <a:latin typeface="Times New Roman" panose="02020603050405020304" pitchFamily="18" charset="0"/>
                          <a:ea typeface="HG丸ｺﾞｼｯｸM-PRO" panose="020F0600000000000000" pitchFamily="50" charset="-128"/>
                        </a:rPr>
                        <a:t>　　　（　　　　）　　 ―</a:t>
                      </a:r>
                      <a:endParaRPr lang="ja-JP" sz="100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54402" marR="544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163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438150" algn="l"/>
                          <a:tab pos="2879725" algn="ctr"/>
                        </a:tabLst>
                      </a:pPr>
                      <a:r>
                        <a:rPr lang="ja-JP" sz="1300" b="1" kern="100">
                          <a:effectLst/>
                          <a:latin typeface="Times New Roman" panose="02020603050405020304" pitchFamily="18" charset="0"/>
                          <a:ea typeface="HG丸ｺﾞｼｯｸM-PRO" panose="020F0600000000000000" pitchFamily="50" charset="-128"/>
                        </a:rPr>
                        <a:t>携帯電話　　　　　—　　　　 ―</a:t>
                      </a:r>
                      <a:endParaRPr lang="ja-JP" sz="100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54402" marR="544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295">
                <a:tc rowSpan="3"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438150" algn="l"/>
                          <a:tab pos="2879725" algn="ctr"/>
                        </a:tabLst>
                      </a:pPr>
                      <a:r>
                        <a:rPr lang="ja-JP" sz="1400" b="1" kern="100">
                          <a:effectLst/>
                          <a:latin typeface="Times New Roman" panose="02020603050405020304" pitchFamily="18" charset="0"/>
                          <a:ea typeface="HG丸ｺﾞｼｯｸM-PRO" panose="020F0600000000000000" pitchFamily="50" charset="-128"/>
                        </a:rPr>
                        <a:t>参加者お名前</a:t>
                      </a:r>
                      <a:endParaRPr lang="ja-JP" sz="100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54402" marR="544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438150" algn="l"/>
                          <a:tab pos="2879725" algn="ctr"/>
                        </a:tabLst>
                      </a:pPr>
                      <a:r>
                        <a:rPr lang="en-US" sz="1300" b="1" kern="100">
                          <a:effectLst/>
                          <a:latin typeface="HG丸ｺﾞｼｯｸM-PRO" panose="020F0600000000000000" pitchFamily="50" charset="-128"/>
                          <a:ea typeface="ＭＳ 明朝" panose="02020609040205080304" pitchFamily="17" charset="-128"/>
                        </a:rPr>
                        <a:t> </a:t>
                      </a:r>
                      <a:endParaRPr lang="ja-JP" sz="100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54402" marR="544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906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438150" algn="l"/>
                          <a:tab pos="2879725" algn="ctr"/>
                        </a:tabLst>
                      </a:pPr>
                      <a:r>
                        <a:rPr lang="en-US" sz="1300" b="1" kern="100">
                          <a:effectLst/>
                          <a:latin typeface="HG丸ｺﾞｼｯｸM-PRO" panose="020F0600000000000000" pitchFamily="50" charset="-128"/>
                          <a:ea typeface="ＭＳ 明朝" panose="02020609040205080304" pitchFamily="17" charset="-128"/>
                        </a:rPr>
                        <a:t> </a:t>
                      </a:r>
                      <a:endParaRPr lang="ja-JP" sz="100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54402" marR="544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309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438150" algn="l"/>
                          <a:tab pos="2879725" algn="ctr"/>
                        </a:tabLst>
                      </a:pPr>
                      <a:r>
                        <a:rPr lang="en-US" sz="1300" b="1" kern="100" dirty="0">
                          <a:effectLst/>
                          <a:latin typeface="HG丸ｺﾞｼｯｸM-PRO" panose="020F0600000000000000" pitchFamily="50" charset="-128"/>
                          <a:ea typeface="ＭＳ 明朝" panose="02020609040205080304" pitchFamily="17" charset="-128"/>
                        </a:rPr>
                        <a:t> </a:t>
                      </a:r>
                      <a:endParaRPr lang="ja-JP" sz="1000" kern="1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54402" marR="544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1876912"/>
              </p:ext>
            </p:extLst>
          </p:nvPr>
        </p:nvGraphicFramePr>
        <p:xfrm>
          <a:off x="638178" y="7544465"/>
          <a:ext cx="6705596" cy="1817960"/>
        </p:xfrm>
        <a:graphic>
          <a:graphicData uri="http://schemas.openxmlformats.org/drawingml/2006/table">
            <a:tbl>
              <a:tblPr firstRow="1" firstCol="1" bandRow="1"/>
              <a:tblGrid>
                <a:gridCol w="10770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33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14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14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93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14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514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3592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438150" algn="l"/>
                          <a:tab pos="2879725" algn="ctr"/>
                        </a:tabLst>
                      </a:pPr>
                      <a:r>
                        <a:rPr lang="en-US" sz="1050" b="1" u="none" strike="noStrike" kern="0" dirty="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</a:rPr>
                        <a:t> </a:t>
                      </a:r>
                      <a:endParaRPr lang="ja-JP" sz="1200" kern="1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438150" algn="l"/>
                          <a:tab pos="2879725" algn="ctr"/>
                        </a:tabLst>
                      </a:pPr>
                      <a:r>
                        <a:rPr lang="en-US" sz="900" b="1" u="sng" kern="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</a:rPr>
                        <a:t>9</a:t>
                      </a:r>
                      <a:r>
                        <a:rPr lang="ja-JP" sz="900" b="1" u="sng" kern="0">
                          <a:effectLst/>
                          <a:latin typeface="Times New Roman" panose="02020603050405020304" pitchFamily="18" charset="0"/>
                          <a:ea typeface="ＭＳ ゴシック" panose="020B0609070205080204" pitchFamily="49" charset="-128"/>
                        </a:rPr>
                        <a:t>時～</a:t>
                      </a:r>
                      <a:r>
                        <a:rPr lang="en-US" sz="900" b="1" u="sng" kern="0">
                          <a:effectLst/>
                          <a:latin typeface="Times New Roman" panose="02020603050405020304" pitchFamily="18" charset="0"/>
                          <a:ea typeface="ＭＳ ゴシック" panose="020B0609070205080204" pitchFamily="49" charset="-128"/>
                        </a:rPr>
                        <a:t>10</a:t>
                      </a:r>
                      <a:r>
                        <a:rPr lang="ja-JP" sz="900" b="1" u="sng" kern="0">
                          <a:effectLst/>
                          <a:latin typeface="Times New Roman" panose="02020603050405020304" pitchFamily="18" charset="0"/>
                          <a:ea typeface="ＭＳ ゴシック" panose="020B0609070205080204" pitchFamily="49" charset="-128"/>
                        </a:rPr>
                        <a:t>時</a:t>
                      </a:r>
                      <a:endParaRPr lang="ja-JP" sz="120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438150" algn="l"/>
                          <a:tab pos="2879725" algn="ctr"/>
                        </a:tabLst>
                      </a:pPr>
                      <a:r>
                        <a:rPr lang="en-US" sz="900" b="1" u="sng" kern="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</a:rPr>
                        <a:t>10</a:t>
                      </a:r>
                      <a:r>
                        <a:rPr lang="ja-JP" sz="900" b="1" u="sng" kern="0">
                          <a:effectLst/>
                          <a:latin typeface="Times New Roman" panose="02020603050405020304" pitchFamily="18" charset="0"/>
                          <a:ea typeface="ＭＳ ゴシック" panose="020B0609070205080204" pitchFamily="49" charset="-128"/>
                        </a:rPr>
                        <a:t>時～</a:t>
                      </a:r>
                      <a:r>
                        <a:rPr lang="en-US" sz="900" b="1" u="sng" kern="0">
                          <a:effectLst/>
                          <a:latin typeface="Times New Roman" panose="02020603050405020304" pitchFamily="18" charset="0"/>
                          <a:ea typeface="ＭＳ ゴシック" panose="020B0609070205080204" pitchFamily="49" charset="-128"/>
                        </a:rPr>
                        <a:t>11</a:t>
                      </a:r>
                      <a:r>
                        <a:rPr lang="ja-JP" sz="900" b="1" u="sng" kern="0">
                          <a:effectLst/>
                          <a:latin typeface="Times New Roman" panose="02020603050405020304" pitchFamily="18" charset="0"/>
                          <a:ea typeface="ＭＳ ゴシック" panose="020B0609070205080204" pitchFamily="49" charset="-128"/>
                        </a:rPr>
                        <a:t>時</a:t>
                      </a:r>
                      <a:endParaRPr lang="ja-JP" sz="120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438150" algn="l"/>
                          <a:tab pos="2879725" algn="ctr"/>
                        </a:tabLst>
                      </a:pPr>
                      <a:r>
                        <a:rPr lang="en-US" sz="900" b="1" u="sng" kern="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</a:rPr>
                        <a:t>11</a:t>
                      </a:r>
                      <a:r>
                        <a:rPr lang="ja-JP" sz="900" b="1" u="sng" kern="0">
                          <a:effectLst/>
                          <a:latin typeface="Times New Roman" panose="02020603050405020304" pitchFamily="18" charset="0"/>
                          <a:ea typeface="ＭＳ ゴシック" panose="020B0609070205080204" pitchFamily="49" charset="-128"/>
                        </a:rPr>
                        <a:t>時～</a:t>
                      </a:r>
                      <a:r>
                        <a:rPr lang="en-US" sz="900" b="1" u="sng" kern="0">
                          <a:effectLst/>
                          <a:latin typeface="Times New Roman" panose="02020603050405020304" pitchFamily="18" charset="0"/>
                          <a:ea typeface="ＭＳ ゴシック" panose="020B0609070205080204" pitchFamily="49" charset="-128"/>
                        </a:rPr>
                        <a:t>12</a:t>
                      </a:r>
                      <a:r>
                        <a:rPr lang="ja-JP" sz="900" b="1" u="sng" kern="0">
                          <a:effectLst/>
                          <a:latin typeface="Times New Roman" panose="02020603050405020304" pitchFamily="18" charset="0"/>
                          <a:ea typeface="ＭＳ ゴシック" panose="020B0609070205080204" pitchFamily="49" charset="-128"/>
                        </a:rPr>
                        <a:t>時</a:t>
                      </a:r>
                      <a:endParaRPr lang="ja-JP" sz="120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438150" algn="l"/>
                          <a:tab pos="2879725" algn="ctr"/>
                        </a:tabLst>
                      </a:pPr>
                      <a:r>
                        <a:rPr lang="en-US" sz="900" b="1" u="sng" kern="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</a:rPr>
                        <a:t>13</a:t>
                      </a:r>
                      <a:r>
                        <a:rPr lang="ja-JP" sz="900" b="1" u="sng" kern="0">
                          <a:effectLst/>
                          <a:latin typeface="Times New Roman" panose="02020603050405020304" pitchFamily="18" charset="0"/>
                          <a:ea typeface="ＭＳ ゴシック" panose="020B0609070205080204" pitchFamily="49" charset="-128"/>
                        </a:rPr>
                        <a:t>時～</a:t>
                      </a:r>
                      <a:r>
                        <a:rPr lang="en-US" sz="900" b="1" u="sng" kern="0">
                          <a:effectLst/>
                          <a:latin typeface="Times New Roman" panose="02020603050405020304" pitchFamily="18" charset="0"/>
                          <a:ea typeface="ＭＳ ゴシック" panose="020B0609070205080204" pitchFamily="49" charset="-128"/>
                        </a:rPr>
                        <a:t>14</a:t>
                      </a:r>
                      <a:r>
                        <a:rPr lang="ja-JP" sz="900" b="1" u="sng" kern="0">
                          <a:effectLst/>
                          <a:latin typeface="Times New Roman" panose="02020603050405020304" pitchFamily="18" charset="0"/>
                          <a:ea typeface="ＭＳ ゴシック" panose="020B0609070205080204" pitchFamily="49" charset="-128"/>
                        </a:rPr>
                        <a:t>時</a:t>
                      </a:r>
                      <a:endParaRPr lang="ja-JP" sz="120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438150" algn="l"/>
                          <a:tab pos="2879725" algn="ctr"/>
                        </a:tabLst>
                      </a:pPr>
                      <a:r>
                        <a:rPr lang="en-US" sz="900" b="1" u="sng" kern="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</a:rPr>
                        <a:t>14</a:t>
                      </a:r>
                      <a:r>
                        <a:rPr lang="ja-JP" sz="900" b="1" u="sng" kern="0">
                          <a:effectLst/>
                          <a:latin typeface="Times New Roman" panose="02020603050405020304" pitchFamily="18" charset="0"/>
                          <a:ea typeface="ＭＳ ゴシック" panose="020B0609070205080204" pitchFamily="49" charset="-128"/>
                        </a:rPr>
                        <a:t>時～</a:t>
                      </a:r>
                      <a:r>
                        <a:rPr lang="en-US" sz="900" b="1" u="sng" kern="0">
                          <a:effectLst/>
                          <a:latin typeface="Times New Roman" panose="02020603050405020304" pitchFamily="18" charset="0"/>
                          <a:ea typeface="ＭＳ ゴシック" panose="020B0609070205080204" pitchFamily="49" charset="-128"/>
                        </a:rPr>
                        <a:t>15</a:t>
                      </a:r>
                      <a:r>
                        <a:rPr lang="ja-JP" sz="900" b="1" u="sng" kern="0">
                          <a:effectLst/>
                          <a:latin typeface="Times New Roman" panose="02020603050405020304" pitchFamily="18" charset="0"/>
                          <a:ea typeface="ＭＳ ゴシック" panose="020B0609070205080204" pitchFamily="49" charset="-128"/>
                        </a:rPr>
                        <a:t>時</a:t>
                      </a:r>
                      <a:endParaRPr lang="ja-JP" sz="120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438150" algn="l"/>
                          <a:tab pos="2879725" algn="ctr"/>
                        </a:tabLst>
                      </a:pPr>
                      <a:r>
                        <a:rPr lang="en-US" sz="900" b="1" u="sng" kern="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</a:rPr>
                        <a:t>15</a:t>
                      </a:r>
                      <a:r>
                        <a:rPr lang="ja-JP" sz="900" b="1" u="sng" kern="0">
                          <a:effectLst/>
                          <a:latin typeface="Times New Roman" panose="02020603050405020304" pitchFamily="18" charset="0"/>
                          <a:ea typeface="ＭＳ ゴシック" panose="020B0609070205080204" pitchFamily="49" charset="-128"/>
                        </a:rPr>
                        <a:t>時～</a:t>
                      </a:r>
                      <a:r>
                        <a:rPr lang="en-US" sz="900" b="1" u="sng" kern="0">
                          <a:effectLst/>
                          <a:latin typeface="Times New Roman" panose="02020603050405020304" pitchFamily="18" charset="0"/>
                          <a:ea typeface="ＭＳ ゴシック" panose="020B0609070205080204" pitchFamily="49" charset="-128"/>
                        </a:rPr>
                        <a:t>16</a:t>
                      </a:r>
                      <a:r>
                        <a:rPr lang="ja-JP" sz="900" b="1" u="sng" kern="0">
                          <a:effectLst/>
                          <a:latin typeface="Times New Roman" panose="02020603050405020304" pitchFamily="18" charset="0"/>
                          <a:ea typeface="ＭＳ ゴシック" panose="020B0609070205080204" pitchFamily="49" charset="-128"/>
                        </a:rPr>
                        <a:t>時</a:t>
                      </a:r>
                      <a:endParaRPr lang="ja-JP" sz="120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592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438150" algn="l"/>
                          <a:tab pos="2879725" algn="ctr"/>
                        </a:tabLst>
                      </a:pPr>
                      <a:r>
                        <a:rPr lang="en-US" sz="900" b="1" u="sng" kern="0" dirty="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</a:rPr>
                        <a:t>7/20</a:t>
                      </a:r>
                      <a:r>
                        <a:rPr lang="ja-JP" sz="900" b="1" u="sng" kern="0" dirty="0">
                          <a:effectLst/>
                          <a:latin typeface="Times New Roman" panose="02020603050405020304" pitchFamily="18" charset="0"/>
                          <a:ea typeface="ＭＳ ゴシック" panose="020B0609070205080204" pitchFamily="49" charset="-128"/>
                        </a:rPr>
                        <a:t>（本部）</a:t>
                      </a:r>
                      <a:endParaRPr lang="ja-JP" sz="1200" kern="1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438150" algn="l"/>
                          <a:tab pos="2879725" algn="ctr"/>
                        </a:tabLst>
                      </a:pPr>
                      <a:r>
                        <a:rPr lang="en-US" sz="1050" b="1" u="none" strike="noStrike" kern="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</a:rPr>
                        <a:t> </a:t>
                      </a:r>
                      <a:endParaRPr lang="ja-JP" sz="120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438150" algn="l"/>
                          <a:tab pos="2879725" algn="ctr"/>
                        </a:tabLst>
                      </a:pPr>
                      <a:r>
                        <a:rPr lang="en-US" sz="1050" b="1" u="none" strike="noStrike" kern="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</a:rPr>
                        <a:t> </a:t>
                      </a:r>
                      <a:endParaRPr lang="ja-JP" sz="120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438150" algn="l"/>
                          <a:tab pos="2879725" algn="ctr"/>
                        </a:tabLst>
                      </a:pPr>
                      <a:r>
                        <a:rPr lang="en-US" sz="1050" b="1" u="none" strike="noStrike" kern="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</a:rPr>
                        <a:t> </a:t>
                      </a:r>
                      <a:endParaRPr lang="ja-JP" sz="120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438150" algn="l"/>
                          <a:tab pos="2879725" algn="ctr"/>
                        </a:tabLst>
                      </a:pPr>
                      <a:r>
                        <a:rPr lang="en-US" sz="1050" b="1" u="none" strike="noStrike" kern="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</a:rPr>
                        <a:t> </a:t>
                      </a:r>
                      <a:endParaRPr lang="ja-JP" sz="120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438150" algn="l"/>
                          <a:tab pos="2879725" algn="ctr"/>
                        </a:tabLst>
                      </a:pPr>
                      <a:r>
                        <a:rPr lang="en-US" sz="1050" b="1" u="none" strike="noStrike" kern="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</a:rPr>
                        <a:t> </a:t>
                      </a:r>
                      <a:endParaRPr lang="ja-JP" sz="120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438150" algn="l"/>
                          <a:tab pos="2879725" algn="ctr"/>
                        </a:tabLst>
                      </a:pPr>
                      <a:r>
                        <a:rPr lang="en-US" sz="1050" b="1" u="none" strike="noStrike" kern="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</a:rPr>
                        <a:t> </a:t>
                      </a:r>
                      <a:endParaRPr lang="ja-JP" sz="120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592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438150" algn="l"/>
                          <a:tab pos="2879725" algn="ctr"/>
                        </a:tabLst>
                      </a:pPr>
                      <a:r>
                        <a:rPr lang="en-US" sz="900" b="1" u="sng" kern="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</a:rPr>
                        <a:t>7/21</a:t>
                      </a:r>
                      <a:r>
                        <a:rPr lang="ja-JP" sz="900" b="1" u="sng" kern="0">
                          <a:effectLst/>
                          <a:latin typeface="Times New Roman" panose="02020603050405020304" pitchFamily="18" charset="0"/>
                          <a:ea typeface="ＭＳ ゴシック" panose="020B0609070205080204" pitchFamily="49" charset="-128"/>
                        </a:rPr>
                        <a:t>（柵原）</a:t>
                      </a:r>
                      <a:endParaRPr lang="ja-JP" sz="120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438150" algn="l"/>
                          <a:tab pos="2879725" algn="ctr"/>
                        </a:tabLst>
                      </a:pPr>
                      <a:r>
                        <a:rPr lang="en-US" sz="1050" b="1" u="none" strike="noStrike" kern="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</a:rPr>
                        <a:t> </a:t>
                      </a:r>
                      <a:endParaRPr lang="ja-JP" sz="120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438150" algn="l"/>
                          <a:tab pos="2879725" algn="ctr"/>
                        </a:tabLst>
                      </a:pPr>
                      <a:r>
                        <a:rPr lang="en-US" sz="1050" b="1" u="none" strike="noStrike" kern="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</a:rPr>
                        <a:t> </a:t>
                      </a:r>
                      <a:endParaRPr lang="ja-JP" sz="120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438150" algn="l"/>
                          <a:tab pos="2879725" algn="ctr"/>
                        </a:tabLst>
                      </a:pPr>
                      <a:r>
                        <a:rPr lang="en-US" sz="1050" b="1" u="none" strike="noStrike" kern="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</a:rPr>
                        <a:t> </a:t>
                      </a:r>
                      <a:endParaRPr lang="ja-JP" sz="120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438150" algn="l"/>
                          <a:tab pos="2879725" algn="ctr"/>
                        </a:tabLst>
                      </a:pPr>
                      <a:r>
                        <a:rPr lang="en-US" sz="1050" b="1" u="none" strike="noStrike" kern="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</a:rPr>
                        <a:t> </a:t>
                      </a:r>
                      <a:endParaRPr lang="ja-JP" sz="120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438150" algn="l"/>
                          <a:tab pos="2879725" algn="ctr"/>
                        </a:tabLst>
                      </a:pPr>
                      <a:r>
                        <a:rPr lang="en-US" sz="1050" b="1" u="none" strike="noStrike" kern="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</a:rPr>
                        <a:t> </a:t>
                      </a:r>
                      <a:endParaRPr lang="ja-JP" sz="120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438150" algn="l"/>
                          <a:tab pos="2879725" algn="ctr"/>
                        </a:tabLst>
                      </a:pPr>
                      <a:r>
                        <a:rPr lang="en-US" sz="1050" b="1" u="none" strike="noStrike" kern="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</a:rPr>
                        <a:t> </a:t>
                      </a:r>
                      <a:endParaRPr lang="ja-JP" sz="120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592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438150" algn="l"/>
                          <a:tab pos="2879725" algn="ctr"/>
                        </a:tabLst>
                      </a:pPr>
                      <a:r>
                        <a:rPr lang="en-US" sz="900" b="1" u="sng" kern="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</a:rPr>
                        <a:t>7/24</a:t>
                      </a:r>
                      <a:r>
                        <a:rPr lang="ja-JP" sz="900" b="1" u="sng" kern="0">
                          <a:effectLst/>
                          <a:latin typeface="Times New Roman" panose="02020603050405020304" pitchFamily="18" charset="0"/>
                          <a:ea typeface="ＭＳ ゴシック" panose="020B0609070205080204" pitchFamily="49" charset="-128"/>
                        </a:rPr>
                        <a:t>（久米南）</a:t>
                      </a:r>
                      <a:endParaRPr lang="ja-JP" sz="120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438150" algn="l"/>
                          <a:tab pos="2879725" algn="ctr"/>
                        </a:tabLst>
                      </a:pPr>
                      <a:r>
                        <a:rPr lang="en-US" sz="1050" b="1" u="none" strike="noStrike" kern="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</a:rPr>
                        <a:t> </a:t>
                      </a:r>
                      <a:endParaRPr lang="ja-JP" sz="120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438150" algn="l"/>
                          <a:tab pos="2879725" algn="ctr"/>
                        </a:tabLst>
                      </a:pPr>
                      <a:r>
                        <a:rPr lang="en-US" sz="1050" b="1" u="none" strike="noStrike" kern="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</a:rPr>
                        <a:t> </a:t>
                      </a:r>
                      <a:endParaRPr lang="ja-JP" sz="120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438150" algn="l"/>
                          <a:tab pos="2879725" algn="ctr"/>
                        </a:tabLst>
                      </a:pPr>
                      <a:r>
                        <a:rPr lang="en-US" sz="1050" b="1" u="none" strike="noStrike" kern="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</a:rPr>
                        <a:t> </a:t>
                      </a:r>
                      <a:endParaRPr lang="ja-JP" sz="120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438150" algn="l"/>
                          <a:tab pos="2879725" algn="ctr"/>
                        </a:tabLst>
                      </a:pPr>
                      <a:r>
                        <a:rPr lang="en-US" sz="1050" b="1" u="none" strike="noStrike" kern="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</a:rPr>
                        <a:t> </a:t>
                      </a:r>
                      <a:endParaRPr lang="ja-JP" sz="120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438150" algn="l"/>
                          <a:tab pos="2879725" algn="ctr"/>
                        </a:tabLst>
                      </a:pPr>
                      <a:r>
                        <a:rPr lang="en-US" sz="1050" b="1" u="none" strike="noStrike" kern="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</a:rPr>
                        <a:t> </a:t>
                      </a:r>
                      <a:endParaRPr lang="ja-JP" sz="120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438150" algn="l"/>
                          <a:tab pos="2879725" algn="ctr"/>
                        </a:tabLst>
                      </a:pPr>
                      <a:r>
                        <a:rPr lang="en-US" sz="1050" b="1" u="none" strike="noStrike" kern="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</a:rPr>
                        <a:t> </a:t>
                      </a:r>
                      <a:endParaRPr lang="ja-JP" sz="120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3592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438150" algn="l"/>
                          <a:tab pos="2879725" algn="ctr"/>
                        </a:tabLst>
                      </a:pPr>
                      <a:r>
                        <a:rPr lang="en-US" sz="900" b="1" u="sng" kern="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</a:rPr>
                        <a:t>7/26</a:t>
                      </a:r>
                      <a:r>
                        <a:rPr lang="ja-JP" sz="900" b="1" u="sng" kern="0">
                          <a:effectLst/>
                          <a:latin typeface="Times New Roman" panose="02020603050405020304" pitchFamily="18" charset="0"/>
                          <a:ea typeface="ＭＳ ゴシック" panose="020B0609070205080204" pitchFamily="49" charset="-128"/>
                        </a:rPr>
                        <a:t>（旭）</a:t>
                      </a:r>
                      <a:endParaRPr lang="ja-JP" sz="120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438150" algn="l"/>
                          <a:tab pos="2879725" algn="ctr"/>
                        </a:tabLst>
                      </a:pPr>
                      <a:r>
                        <a:rPr lang="en-US" sz="1050" b="1" u="none" strike="noStrike" kern="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</a:rPr>
                        <a:t> </a:t>
                      </a:r>
                      <a:endParaRPr lang="ja-JP" sz="120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438150" algn="l"/>
                          <a:tab pos="2879725" algn="ctr"/>
                        </a:tabLst>
                      </a:pPr>
                      <a:r>
                        <a:rPr lang="en-US" sz="1050" b="1" u="none" strike="noStrike" kern="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</a:rPr>
                        <a:t> </a:t>
                      </a:r>
                      <a:endParaRPr lang="ja-JP" sz="120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438150" algn="l"/>
                          <a:tab pos="2879725" algn="ctr"/>
                        </a:tabLst>
                      </a:pPr>
                      <a:r>
                        <a:rPr lang="en-US" sz="1050" b="1" u="none" strike="noStrike" kern="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</a:rPr>
                        <a:t> </a:t>
                      </a:r>
                      <a:endParaRPr lang="ja-JP" sz="120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438150" algn="l"/>
                          <a:tab pos="2879725" algn="ctr"/>
                        </a:tabLst>
                      </a:pPr>
                      <a:r>
                        <a:rPr lang="en-US" sz="1050" b="1" u="none" strike="noStrike" kern="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</a:rPr>
                        <a:t> </a:t>
                      </a:r>
                      <a:endParaRPr lang="ja-JP" sz="120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438150" algn="l"/>
                          <a:tab pos="2879725" algn="ctr"/>
                        </a:tabLst>
                      </a:pPr>
                      <a:r>
                        <a:rPr lang="en-US" sz="1050" b="1" u="none" strike="noStrike" kern="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</a:rPr>
                        <a:t> </a:t>
                      </a:r>
                      <a:endParaRPr lang="ja-JP" sz="120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438150" algn="l"/>
                          <a:tab pos="2879725" algn="ctr"/>
                        </a:tabLst>
                      </a:pPr>
                      <a:r>
                        <a:rPr lang="en-US" sz="1050" b="1" u="none" strike="noStrike" kern="0" dirty="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</a:rPr>
                        <a:t> </a:t>
                      </a:r>
                      <a:endParaRPr lang="ja-JP" sz="1200" kern="1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638175" y="7155460"/>
            <a:ext cx="7775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38150" algn="l"/>
                <a:tab pos="2879725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38150" algn="l"/>
                <a:tab pos="2879725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438150" algn="l"/>
                <a:tab pos="2879725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438150" algn="l"/>
                <a:tab pos="2879725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438150" algn="l"/>
                <a:tab pos="2879725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tabLst>
                <a:tab pos="438150" algn="l"/>
                <a:tab pos="2879725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tabLst>
                <a:tab pos="438150" algn="l"/>
                <a:tab pos="2879725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tabLst>
                <a:tab pos="438150" algn="l"/>
                <a:tab pos="2879725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tabLst>
                <a:tab pos="438150" algn="l"/>
                <a:tab pos="2879725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8150" algn="l"/>
                <a:tab pos="2879725" algn="ctr"/>
              </a:tabLst>
            </a:pPr>
            <a:r>
              <a:rPr kumimoji="0" lang="ja-JP" altLang="ja-JP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相談希望日時【希望する日時に〇をしてください。】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96007" y="9564199"/>
            <a:ext cx="6704012" cy="3744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  <a:tabLst>
                <a:tab pos="438150" algn="l"/>
                <a:tab pos="2879725" algn="ctr"/>
              </a:tabLst>
            </a:pPr>
            <a:r>
              <a:rPr lang="ja-JP" altLang="ja-JP" sz="1200" b="1" u="sng" kern="0" dirty="0">
                <a:latin typeface="Times New Roman" panose="02020603050405020304" pitchFamily="18" charset="0"/>
                <a:ea typeface="ＭＳ ゴシック" panose="020B0609070205080204" pitchFamily="49" charset="-128"/>
              </a:rPr>
              <a:t>※ご記入いただいた情報は、当講習会のために利用する目的以外は使用いたしません。</a:t>
            </a:r>
            <a:endParaRPr lang="ja-JP" altLang="ja-JP" sz="1200" kern="100" dirty="0">
              <a:effectLst/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4192519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812</TotalTime>
  <Words>445</Words>
  <Application>Microsoft Office PowerPoint</Application>
  <PresentationFormat>ユーザー設定</PresentationFormat>
  <Paragraphs>111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HGP創英角ｺﾞｼｯｸUB</vt:lpstr>
      <vt:lpstr>HG丸ｺﾞｼｯｸM-PRO</vt:lpstr>
      <vt:lpstr>ＭＳ ゴシック</vt:lpstr>
      <vt:lpstr>Arial</vt:lpstr>
      <vt:lpstr>Calibri</vt:lpstr>
      <vt:lpstr>Calibri Light</vt:lpstr>
      <vt:lpstr>Century</vt:lpstr>
      <vt:lpstr>Times New Roman</vt:lpstr>
      <vt:lpstr>1_ガイド入りテンプレートサンプル20130531三木さん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赤星真人(d006033)</dc:creator>
  <cp:lastModifiedBy>KMG2019H</cp:lastModifiedBy>
  <cp:revision>56</cp:revision>
  <cp:lastPrinted>2023-05-09T05:27:44Z</cp:lastPrinted>
  <dcterms:created xsi:type="dcterms:W3CDTF">2013-08-07T01:16:52Z</dcterms:created>
  <dcterms:modified xsi:type="dcterms:W3CDTF">2023-05-24T07:57:29Z</dcterms:modified>
</cp:coreProperties>
</file>